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6" r:id="rId8"/>
    <p:sldId id="267" r:id="rId9"/>
    <p:sldId id="269" r:id="rId10"/>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HP Simplified" panose="020B0604020204020204" pitchFamily="34" charset="0"/>
      <p:regular r:id="rId16"/>
      <p:bold r:id="rId17"/>
      <p:italic r:id="rId18"/>
      <p:boldItalic r:id="rId19"/>
    </p:embeddedFont>
    <p:embeddedFont>
      <p:font typeface="HP Simplified Hans" panose="020B0500000000000000" pitchFamily="34" charset="-122"/>
      <p:regular r:id="rId20"/>
    </p:embeddedFont>
    <p:embeddedFont>
      <p:font typeface="Impact" panose="020B0806030902050204" pitchFamily="34" charset="0"/>
      <p:regular r:id="rId21"/>
    </p:embeddedFont>
    <p:embeddedFont>
      <p:font typeface="Montserrat Classic"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9176" autoAdjust="0"/>
  </p:normalViewPr>
  <p:slideViewPr>
    <p:cSldViewPr>
      <p:cViewPr varScale="1">
        <p:scale>
          <a:sx n="48" d="100"/>
          <a:sy n="48" d="100"/>
        </p:scale>
        <p:origin x="182"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30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FF806-1530-4EB3-823B-286663F20378}" type="datetimeFigureOut">
              <a:rPr lang="en-GB" smtClean="0"/>
              <a:t>16/08/2023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783C8B-B5B3-44A2-80AC-351D554299CF}" type="slidenum">
              <a:rPr lang="en-GB" smtClean="0"/>
              <a:t>‹#›</a:t>
            </a:fld>
            <a:endParaRPr lang="en-GB"/>
          </a:p>
        </p:txBody>
      </p:sp>
    </p:spTree>
    <p:extLst>
      <p:ext uri="{BB962C8B-B14F-4D97-AF65-F5344CB8AC3E}">
        <p14:creationId xmlns:p14="http://schemas.microsoft.com/office/powerpoint/2010/main" val="2429444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My name is Timur Mukashev, I am a data analyst transitioning from a background in Supply Chain - Logistics. I got into data analytics because I always wanted to see bigger picture of data flow. </a:t>
            </a:r>
          </a:p>
          <a:p>
            <a:endParaRPr lang="en-GB" dirty="0"/>
          </a:p>
        </p:txBody>
      </p:sp>
      <p:sp>
        <p:nvSpPr>
          <p:cNvPr id="4" name="Slide Number Placeholder 3"/>
          <p:cNvSpPr>
            <a:spLocks noGrp="1"/>
          </p:cNvSpPr>
          <p:nvPr>
            <p:ph type="sldNum" sz="quarter" idx="5"/>
          </p:nvPr>
        </p:nvSpPr>
        <p:spPr/>
        <p:txBody>
          <a:bodyPr/>
          <a:lstStyle/>
          <a:p>
            <a:fld id="{FA783C8B-B5B3-44A2-80AC-351D554299CF}" type="slidenum">
              <a:rPr lang="en-GB" smtClean="0"/>
              <a:t>1</a:t>
            </a:fld>
            <a:endParaRPr lang="en-GB"/>
          </a:p>
        </p:txBody>
      </p:sp>
    </p:spTree>
    <p:extLst>
      <p:ext uri="{BB962C8B-B14F-4D97-AF65-F5344CB8AC3E}">
        <p14:creationId xmlns:p14="http://schemas.microsoft.com/office/powerpoint/2010/main" val="4259656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A783C8B-B5B3-44A2-80AC-351D554299CF}" type="slidenum">
              <a:rPr lang="en-GB" smtClean="0"/>
              <a:t>2</a:t>
            </a:fld>
            <a:endParaRPr lang="en-GB"/>
          </a:p>
        </p:txBody>
      </p:sp>
    </p:spTree>
    <p:extLst>
      <p:ext uri="{BB962C8B-B14F-4D97-AF65-F5344CB8AC3E}">
        <p14:creationId xmlns:p14="http://schemas.microsoft.com/office/powerpoint/2010/main" val="13140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Formula One is one of the most popular and prestigious motorsports in the world</a:t>
            </a:r>
          </a:p>
          <a:p>
            <a:pPr marL="342900" marR="0" lvl="0" indent="-342900">
              <a:lnSpc>
                <a:spcPct val="107000"/>
              </a:lnSpc>
              <a:spcBef>
                <a:spcPts val="0"/>
              </a:spcBef>
              <a:spcAft>
                <a:spcPts val="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2022 F1 World Championship season ended as the most-viewed ever on American television, hitting 1.21 million viewers per race. You can see it in the bar chart the increase of viewers of the Netflix Series “Drive to Survive”. It shows interest of people outside this sport as well. </a:t>
            </a:r>
          </a:p>
          <a:p>
            <a:pPr marL="342900" marR="0" lvl="0" indent="-342900">
              <a:lnSpc>
                <a:spcPct val="107000"/>
              </a:lnSpc>
              <a:spcBef>
                <a:spcPts val="0"/>
              </a:spcBef>
              <a:spcAft>
                <a:spcPts val="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Today I would like to focus on Driver's performance which plays a critical role in contract negotiations. There are two main factors to be considered: how a driver's performance in the previous season influences their contract extension for the next year, and whether training and retaining the same drivers for longer periods of time with the same team provides any advantage in the constructor's championship.</a:t>
            </a:r>
          </a:p>
          <a:p>
            <a:pPr marL="342900" marR="0" lvl="0" indent="-342900">
              <a:lnSpc>
                <a:spcPct val="107000"/>
              </a:lnSpc>
              <a:spcBef>
                <a:spcPts val="0"/>
              </a:spcBef>
              <a:spcAft>
                <a:spcPts val="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There are various factors that affect a driver's contract extension, including their on-track performance, consistency, adaptability, experience, and ability to work with their team.</a:t>
            </a:r>
          </a:p>
          <a:p>
            <a:pPr marL="342900" marR="0" lvl="0" indent="-342900">
              <a:lnSpc>
                <a:spcPct val="107000"/>
              </a:lnSpc>
              <a:spcBef>
                <a:spcPts val="0"/>
              </a:spcBef>
              <a:spcAft>
                <a:spcPts val="80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That’s why I have decided to obtain the performance analysis of Formula 1 drivers. And for this I used various data sets from Kaggle. </a:t>
            </a:r>
          </a:p>
          <a:p>
            <a:endParaRPr lang="en-GB" dirty="0"/>
          </a:p>
        </p:txBody>
      </p:sp>
      <p:sp>
        <p:nvSpPr>
          <p:cNvPr id="4" name="Slide Number Placeholder 3"/>
          <p:cNvSpPr>
            <a:spLocks noGrp="1"/>
          </p:cNvSpPr>
          <p:nvPr>
            <p:ph type="sldNum" sz="quarter" idx="5"/>
          </p:nvPr>
        </p:nvSpPr>
        <p:spPr/>
        <p:txBody>
          <a:bodyPr/>
          <a:lstStyle/>
          <a:p>
            <a:fld id="{FA783C8B-B5B3-44A2-80AC-351D554299CF}" type="slidenum">
              <a:rPr lang="en-GB" smtClean="0"/>
              <a:t>3</a:t>
            </a:fld>
            <a:endParaRPr lang="en-GB"/>
          </a:p>
        </p:txBody>
      </p:sp>
    </p:spTree>
    <p:extLst>
      <p:ext uri="{BB962C8B-B14F-4D97-AF65-F5344CB8AC3E}">
        <p14:creationId xmlns:p14="http://schemas.microsoft.com/office/powerpoint/2010/main" val="2221262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Qualifying position, Race results, Fastest laps, Points earned, these are key performance metrics which have reflects on different aspects of a driver's performance. In most of the cases Qualifying position has a huge impact on the Race result, if we exclude some factors like weather condition for example. In some races Qualification of the drivers can predict the race result, as it is extremely difficult to over take in tiny, city roads. One of the main goals is earn points by winning races, setting the fastest laps. </a:t>
            </a:r>
          </a:p>
          <a:p>
            <a:pPr marL="342900" marR="0" lvl="0" indent="-342900">
              <a:lnSpc>
                <a:spcPct val="107000"/>
              </a:lnSpc>
              <a:spcBef>
                <a:spcPts val="0"/>
              </a:spcBef>
              <a:spcAft>
                <a:spcPts val="80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 also need to highlight the importance of consistency and adaptation to various track conditions is another critical aspect for Formula 1 drivers’ performance. </a:t>
            </a:r>
          </a:p>
          <a:p>
            <a:endParaRPr lang="en-GB" dirty="0"/>
          </a:p>
        </p:txBody>
      </p:sp>
      <p:sp>
        <p:nvSpPr>
          <p:cNvPr id="4" name="Slide Number Placeholder 3"/>
          <p:cNvSpPr>
            <a:spLocks noGrp="1"/>
          </p:cNvSpPr>
          <p:nvPr>
            <p:ph type="sldNum" sz="quarter" idx="5"/>
          </p:nvPr>
        </p:nvSpPr>
        <p:spPr/>
        <p:txBody>
          <a:bodyPr/>
          <a:lstStyle/>
          <a:p>
            <a:fld id="{FA783C8B-B5B3-44A2-80AC-351D554299CF}" type="slidenum">
              <a:rPr lang="en-GB" smtClean="0"/>
              <a:t>4</a:t>
            </a:fld>
            <a:endParaRPr lang="en-GB"/>
          </a:p>
        </p:txBody>
      </p:sp>
    </p:spTree>
    <p:extLst>
      <p:ext uri="{BB962C8B-B14F-4D97-AF65-F5344CB8AC3E}">
        <p14:creationId xmlns:p14="http://schemas.microsoft.com/office/powerpoint/2010/main" val="4292405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We can see in a graph The Top 5 teams of all time, which are Ferrari, Mercedes, McLaren, Red Bull &amp; Williams. It is identified by total # of points earned by drivers and total # of points earned by constructors. </a:t>
            </a:r>
          </a:p>
          <a:p>
            <a:pPr marL="342900" marR="0" lvl="0" indent="-342900">
              <a:lnSpc>
                <a:spcPct val="107000"/>
              </a:lnSpc>
              <a:spcBef>
                <a:spcPts val="0"/>
              </a:spcBef>
              <a:spcAft>
                <a:spcPts val="80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Significant role of teams' dominance played some Legendary drivers like Michael Schumacher, Niki Lauda, Lewis Hamilton, Sebastian Vettel, Kimi Raikkonen, Fernando Alonso, and of course current champion Max Verstappen. </a:t>
            </a:r>
          </a:p>
          <a:p>
            <a:pPr marL="342900" marR="0" lvl="0" indent="-342900">
              <a:lnSpc>
                <a:spcPct val="107000"/>
              </a:lnSpc>
              <a:spcBef>
                <a:spcPts val="0"/>
              </a:spcBef>
              <a:spcAft>
                <a:spcPts val="80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 this visualization we can see main factors brings teams to the top of the list. </a:t>
            </a:r>
          </a:p>
          <a:p>
            <a:endParaRPr lang="en-GB" dirty="0"/>
          </a:p>
        </p:txBody>
      </p:sp>
      <p:sp>
        <p:nvSpPr>
          <p:cNvPr id="4" name="Slide Number Placeholder 3"/>
          <p:cNvSpPr>
            <a:spLocks noGrp="1"/>
          </p:cNvSpPr>
          <p:nvPr>
            <p:ph type="sldNum" sz="quarter" idx="5"/>
          </p:nvPr>
        </p:nvSpPr>
        <p:spPr/>
        <p:txBody>
          <a:bodyPr/>
          <a:lstStyle/>
          <a:p>
            <a:fld id="{FA783C8B-B5B3-44A2-80AC-351D554299CF}" type="slidenum">
              <a:rPr lang="en-GB" smtClean="0"/>
              <a:t>5</a:t>
            </a:fld>
            <a:endParaRPr lang="en-GB"/>
          </a:p>
        </p:txBody>
      </p:sp>
    </p:spTree>
    <p:extLst>
      <p:ext uri="{BB962C8B-B14F-4D97-AF65-F5344CB8AC3E}">
        <p14:creationId xmlns:p14="http://schemas.microsoft.com/office/powerpoint/2010/main" val="2178144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 cannot avoid importance of the qualifying performance. As it was mentioned earlier, qualifying rounds determine race starting positions and in most of the cases can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determine race results.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You can see graphs shows overall statistic of qualifying positions, which has direct correlation with race wins, which we will see in next slide</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FA783C8B-B5B3-44A2-80AC-351D554299CF}" type="slidenum">
              <a:rPr lang="en-GB" smtClean="0"/>
              <a:t>6</a:t>
            </a:fld>
            <a:endParaRPr lang="en-GB"/>
          </a:p>
        </p:txBody>
      </p:sp>
    </p:spTree>
    <p:extLst>
      <p:ext uri="{BB962C8B-B14F-4D97-AF65-F5344CB8AC3E}">
        <p14:creationId xmlns:p14="http://schemas.microsoft.com/office/powerpoint/2010/main" val="12545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bar chart represents the top drivers based on their number of pole positions and race wins</a:t>
            </a:r>
          </a:p>
          <a:p>
            <a:pPr marL="342900" marR="0" lvl="0" indent="-342900">
              <a:lnSpc>
                <a:spcPct val="107000"/>
              </a:lnSpc>
              <a:spcBef>
                <a:spcPts val="0"/>
              </a:spcBef>
              <a:spcAft>
                <a:spcPts val="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Please note that the chart does not consider race results of the current year. </a:t>
            </a:r>
          </a:p>
          <a:p>
            <a:pPr marL="342900" marR="0" lvl="0" indent="-342900">
              <a:lnSpc>
                <a:spcPct val="107000"/>
              </a:lnSpc>
              <a:spcBef>
                <a:spcPts val="0"/>
              </a:spcBef>
              <a:spcAft>
                <a:spcPts val="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We can see the dominance of 7-time World Champion Lewis Hamilton. Following by the first 7-time World Champion – Michal Schumacher.  </a:t>
            </a:r>
          </a:p>
          <a:p>
            <a:pPr marL="342900" marR="0" lvl="0" indent="-342900">
              <a:lnSpc>
                <a:spcPct val="107000"/>
              </a:lnSpc>
              <a:spcBef>
                <a:spcPts val="0"/>
              </a:spcBef>
              <a:spcAft>
                <a:spcPts val="80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Taking into consideration visualization shown earlier, we can say that the consistency of these drivers made them the best of all time. </a:t>
            </a:r>
          </a:p>
          <a:p>
            <a:endParaRPr lang="en-GB" dirty="0"/>
          </a:p>
        </p:txBody>
      </p:sp>
      <p:sp>
        <p:nvSpPr>
          <p:cNvPr id="4" name="Slide Number Placeholder 3"/>
          <p:cNvSpPr>
            <a:spLocks noGrp="1"/>
          </p:cNvSpPr>
          <p:nvPr>
            <p:ph type="sldNum" sz="quarter" idx="5"/>
          </p:nvPr>
        </p:nvSpPr>
        <p:spPr/>
        <p:txBody>
          <a:bodyPr/>
          <a:lstStyle/>
          <a:p>
            <a:fld id="{FA783C8B-B5B3-44A2-80AC-351D554299CF}" type="slidenum">
              <a:rPr lang="en-GB" smtClean="0"/>
              <a:t>7</a:t>
            </a:fld>
            <a:endParaRPr lang="en-GB"/>
          </a:p>
        </p:txBody>
      </p:sp>
    </p:spTree>
    <p:extLst>
      <p:ext uri="{BB962C8B-B14F-4D97-AF65-F5344CB8AC3E}">
        <p14:creationId xmlns:p14="http://schemas.microsoft.com/office/powerpoint/2010/main" val="2489905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 conclusion, the analysis of Formula 1 driver performance underscores the dynamic nature of this sport. I've delved into the critical metrics that shape a driver's success, including qualifying positions, race day results, fastest laps, and points earned. By examining these factors, I gain a deeper understanding of a driver's adaptability, consistency, and strategic skills.</a:t>
            </a:r>
          </a:p>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Also, I would like to add that in future work analysis, I am planning to delve into details of the last 4 seasons to obtain some predictions for the season 2025. Hope it will work </a:t>
            </a:r>
            <a:r>
              <a:rPr lang="en-GB" sz="1800" kern="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p>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Thank you very much for your attention and let’s stay connected!</a:t>
            </a:r>
          </a:p>
          <a:p>
            <a:endParaRPr lang="en-GB" dirty="0"/>
          </a:p>
        </p:txBody>
      </p:sp>
      <p:sp>
        <p:nvSpPr>
          <p:cNvPr id="4" name="Slide Number Placeholder 3"/>
          <p:cNvSpPr>
            <a:spLocks noGrp="1"/>
          </p:cNvSpPr>
          <p:nvPr>
            <p:ph type="sldNum" sz="quarter" idx="5"/>
          </p:nvPr>
        </p:nvSpPr>
        <p:spPr/>
        <p:txBody>
          <a:bodyPr/>
          <a:lstStyle/>
          <a:p>
            <a:fld id="{FA783C8B-B5B3-44A2-80AC-351D554299CF}" type="slidenum">
              <a:rPr lang="en-GB" smtClean="0"/>
              <a:t>8</a:t>
            </a:fld>
            <a:endParaRPr lang="en-GB"/>
          </a:p>
        </p:txBody>
      </p:sp>
    </p:spTree>
    <p:extLst>
      <p:ext uri="{BB962C8B-B14F-4D97-AF65-F5344CB8AC3E}">
        <p14:creationId xmlns:p14="http://schemas.microsoft.com/office/powerpoint/2010/main" val="847844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111642">
            <a:off x="11120480" y="1055557"/>
            <a:ext cx="10443683" cy="8487866"/>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28700" y="3377960"/>
            <a:ext cx="8544752" cy="1526059"/>
          </a:xfrm>
          <a:prstGeom prst="rect">
            <a:avLst/>
          </a:prstGeom>
        </p:spPr>
        <p:txBody>
          <a:bodyPr lIns="0" tIns="0" rIns="0" bIns="0" rtlCol="0" anchor="t">
            <a:spAutoFit/>
          </a:bodyPr>
          <a:lstStyle/>
          <a:p>
            <a:pPr>
              <a:lnSpc>
                <a:spcPts val="11926"/>
              </a:lnSpc>
            </a:pPr>
            <a:r>
              <a:rPr lang="en-US" sz="6600" dirty="0">
                <a:solidFill>
                  <a:srgbClr val="C00000"/>
                </a:solidFill>
                <a:latin typeface="Impact" panose="020B0806030902050204" pitchFamily="34" charset="0"/>
              </a:rPr>
              <a:t>Formula 1 Drivers</a:t>
            </a:r>
            <a:r>
              <a:rPr lang="en-US" sz="12047" dirty="0">
                <a:solidFill>
                  <a:srgbClr val="C00000"/>
                </a:solidFill>
                <a:latin typeface="Impact" panose="020B0806030902050204" pitchFamily="34" charset="0"/>
              </a:rPr>
              <a:t> </a:t>
            </a:r>
          </a:p>
        </p:txBody>
      </p:sp>
      <p:sp>
        <p:nvSpPr>
          <p:cNvPr id="6" name="TextBox 6"/>
          <p:cNvSpPr txBox="1"/>
          <p:nvPr/>
        </p:nvSpPr>
        <p:spPr>
          <a:xfrm>
            <a:off x="1028699" y="4863860"/>
            <a:ext cx="9727319" cy="1308756"/>
          </a:xfrm>
          <a:prstGeom prst="rect">
            <a:avLst/>
          </a:prstGeom>
        </p:spPr>
        <p:txBody>
          <a:bodyPr wrap="square" lIns="0" tIns="0" rIns="0" bIns="0" rtlCol="0" anchor="t">
            <a:spAutoFit/>
          </a:bodyPr>
          <a:lstStyle/>
          <a:p>
            <a:pPr>
              <a:lnSpc>
                <a:spcPts val="11926"/>
              </a:lnSpc>
            </a:pPr>
            <a:r>
              <a:rPr lang="en-US" sz="6400" dirty="0">
                <a:solidFill>
                  <a:srgbClr val="2BB4D4"/>
                </a:solidFill>
                <a:latin typeface="Impact" panose="020B0806030902050204" pitchFamily="34" charset="0"/>
              </a:rPr>
              <a:t>Performance Analysis</a:t>
            </a:r>
          </a:p>
        </p:txBody>
      </p:sp>
      <p:sp>
        <p:nvSpPr>
          <p:cNvPr id="8" name="TextBox 8"/>
          <p:cNvSpPr txBox="1"/>
          <p:nvPr/>
        </p:nvSpPr>
        <p:spPr>
          <a:xfrm>
            <a:off x="1028700" y="8150262"/>
            <a:ext cx="4851878" cy="403124"/>
          </a:xfrm>
          <a:prstGeom prst="rect">
            <a:avLst/>
          </a:prstGeom>
        </p:spPr>
        <p:txBody>
          <a:bodyPr lIns="0" tIns="0" rIns="0" bIns="0" rtlCol="0" anchor="t">
            <a:spAutoFit/>
          </a:bodyPr>
          <a:lstStyle/>
          <a:p>
            <a:pPr>
              <a:lnSpc>
                <a:spcPts val="3499"/>
              </a:lnSpc>
            </a:pPr>
            <a:r>
              <a:rPr lang="en-US" sz="2499" spc="124" dirty="0">
                <a:solidFill>
                  <a:srgbClr val="2E2E2E"/>
                </a:solidFill>
                <a:latin typeface="Impact" panose="020B0806030902050204" pitchFamily="34" charset="0"/>
              </a:rPr>
              <a:t>By Timur Mukashev</a:t>
            </a:r>
          </a:p>
        </p:txBody>
      </p:sp>
      <p:pic>
        <p:nvPicPr>
          <p:cNvPr id="10" name="Picture 9">
            <a:extLst>
              <a:ext uri="{FF2B5EF4-FFF2-40B4-BE49-F238E27FC236}">
                <a16:creationId xmlns:a16="http://schemas.microsoft.com/office/drawing/2014/main" id="{BA7F0C3E-8965-39F5-57DA-3AB1893C34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2450" y="800100"/>
            <a:ext cx="593551" cy="937811"/>
          </a:xfrm>
          <a:prstGeom prst="rect">
            <a:avLst/>
          </a:prstGeom>
        </p:spPr>
      </p:pic>
      <p:pic>
        <p:nvPicPr>
          <p:cNvPr id="12" name="Picture 11">
            <a:extLst>
              <a:ext uri="{FF2B5EF4-FFF2-40B4-BE49-F238E27FC236}">
                <a16:creationId xmlns:a16="http://schemas.microsoft.com/office/drawing/2014/main" id="{9F862057-BE16-14C5-66D0-8F4D3E79438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15898" y="3632141"/>
            <a:ext cx="2326677" cy="130875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1190625"/>
            <a:ext cx="12230230" cy="1108765"/>
          </a:xfrm>
          <a:prstGeom prst="rect">
            <a:avLst/>
          </a:prstGeom>
        </p:spPr>
        <p:txBody>
          <a:bodyPr lIns="0" tIns="0" rIns="0" bIns="0" rtlCol="0" anchor="t">
            <a:spAutoFit/>
          </a:bodyPr>
          <a:lstStyle/>
          <a:p>
            <a:pPr>
              <a:lnSpc>
                <a:spcPts val="9000"/>
              </a:lnSpc>
            </a:pPr>
            <a:r>
              <a:rPr lang="en-US" sz="6600" dirty="0">
                <a:solidFill>
                  <a:srgbClr val="004AAD"/>
                </a:solidFill>
                <a:latin typeface="HP Simplified" panose="020B0604020204020204" pitchFamily="34" charset="0"/>
              </a:rPr>
              <a:t>TABLE OF CONTENT</a:t>
            </a:r>
          </a:p>
        </p:txBody>
      </p:sp>
      <p:sp>
        <p:nvSpPr>
          <p:cNvPr id="5" name="TextBox 5"/>
          <p:cNvSpPr txBox="1"/>
          <p:nvPr/>
        </p:nvSpPr>
        <p:spPr>
          <a:xfrm>
            <a:off x="1263773" y="3086100"/>
            <a:ext cx="6737227" cy="5429050"/>
          </a:xfrm>
          <a:prstGeom prst="rect">
            <a:avLst/>
          </a:prstGeom>
        </p:spPr>
        <p:txBody>
          <a:bodyPr wrap="square" lIns="0" tIns="0" rIns="0" bIns="0" rtlCol="0" anchor="t">
            <a:spAutoFit/>
          </a:bodyPr>
          <a:lstStyle/>
          <a:p>
            <a:pPr marL="539749" lvl="1" indent="-269875">
              <a:lnSpc>
                <a:spcPts val="6249"/>
              </a:lnSpc>
              <a:buFont typeface="Arial"/>
              <a:buChar char="•"/>
            </a:pPr>
            <a:r>
              <a:rPr lang="en-GB" sz="2800" b="1" i="0" dirty="0">
                <a:effectLst/>
                <a:latin typeface="HP Simplified Hans" panose="020B0500000000000000" pitchFamily="34" charset="-122"/>
                <a:ea typeface="HP Simplified Hans" panose="020B0500000000000000" pitchFamily="34" charset="-122"/>
              </a:rPr>
              <a:t>Introduction</a:t>
            </a:r>
          </a:p>
          <a:p>
            <a:pPr marL="539749" lvl="1" indent="-269875">
              <a:lnSpc>
                <a:spcPts val="6249"/>
              </a:lnSpc>
              <a:buFont typeface="Arial"/>
              <a:buChar char="•"/>
            </a:pPr>
            <a:r>
              <a:rPr lang="en-GB" sz="2800" b="1" i="0" dirty="0">
                <a:effectLst/>
                <a:latin typeface="HP Simplified Hans" panose="020B0500000000000000" pitchFamily="34" charset="-122"/>
                <a:ea typeface="HP Simplified Hans" panose="020B0500000000000000" pitchFamily="34" charset="-122"/>
              </a:rPr>
              <a:t>Performance Metrics</a:t>
            </a:r>
            <a:endParaRPr lang="en-US" sz="2499" dirty="0">
              <a:solidFill>
                <a:srgbClr val="2E2E2E"/>
              </a:solidFill>
              <a:latin typeface="HP Simplified Hans" panose="020B0500000000000000" pitchFamily="34" charset="-122"/>
              <a:ea typeface="HP Simplified Hans" panose="020B0500000000000000" pitchFamily="34" charset="-122"/>
            </a:endParaRPr>
          </a:p>
          <a:p>
            <a:pPr marL="539749" lvl="1" indent="-269875">
              <a:lnSpc>
                <a:spcPts val="6249"/>
              </a:lnSpc>
              <a:buFont typeface="Arial"/>
              <a:buChar char="•"/>
            </a:pPr>
            <a:r>
              <a:rPr lang="en-GB" sz="2800" b="1" i="0" dirty="0">
                <a:effectLst/>
                <a:latin typeface="HP Simplified Hans" panose="020B0500000000000000" pitchFamily="34" charset="-122"/>
                <a:ea typeface="HP Simplified Hans" panose="020B0500000000000000" pitchFamily="34" charset="-122"/>
              </a:rPr>
              <a:t>Winning Teams Over the Years</a:t>
            </a:r>
            <a:endParaRPr lang="en-US" sz="2499" dirty="0">
              <a:solidFill>
                <a:srgbClr val="2E2E2E"/>
              </a:solidFill>
              <a:latin typeface="HP Simplified Hans" panose="020B0500000000000000" pitchFamily="34" charset="-122"/>
              <a:ea typeface="HP Simplified Hans" panose="020B0500000000000000" pitchFamily="34" charset="-122"/>
            </a:endParaRPr>
          </a:p>
          <a:p>
            <a:pPr marL="539749" lvl="1" indent="-269875">
              <a:lnSpc>
                <a:spcPts val="6249"/>
              </a:lnSpc>
              <a:buFont typeface="Arial"/>
              <a:buChar char="•"/>
            </a:pPr>
            <a:r>
              <a:rPr lang="en-GB" sz="2800" b="1" i="0" dirty="0">
                <a:effectLst/>
                <a:latin typeface="HP Simplified Hans" panose="020B0500000000000000" pitchFamily="34" charset="-122"/>
                <a:ea typeface="HP Simplified Hans" panose="020B0500000000000000" pitchFamily="34" charset="-122"/>
              </a:rPr>
              <a:t>Qualifying Performance</a:t>
            </a:r>
            <a:endParaRPr lang="en-US" sz="2499" dirty="0">
              <a:solidFill>
                <a:srgbClr val="2E2E2E"/>
              </a:solidFill>
              <a:latin typeface="HP Simplified Hans" panose="020B0500000000000000" pitchFamily="34" charset="-122"/>
              <a:ea typeface="HP Simplified Hans" panose="020B0500000000000000" pitchFamily="34" charset="-122"/>
            </a:endParaRPr>
          </a:p>
          <a:p>
            <a:pPr marL="539749" lvl="1" indent="-269875">
              <a:lnSpc>
                <a:spcPts val="6249"/>
              </a:lnSpc>
              <a:buFont typeface="Arial"/>
              <a:buChar char="•"/>
            </a:pPr>
            <a:r>
              <a:rPr lang="en-GB" sz="2800" b="1" i="0" dirty="0">
                <a:effectLst/>
                <a:latin typeface="HP Simplified Hans" panose="020B0500000000000000" pitchFamily="34" charset="-122"/>
                <a:ea typeface="HP Simplified Hans" panose="020B0500000000000000" pitchFamily="34" charset="-122"/>
              </a:rPr>
              <a:t>Drivers' Performance Based on Pole Positions and Wins</a:t>
            </a:r>
          </a:p>
          <a:p>
            <a:pPr marL="539749" lvl="1" indent="-269875">
              <a:lnSpc>
                <a:spcPts val="6249"/>
              </a:lnSpc>
              <a:buFont typeface="Arial"/>
              <a:buChar char="•"/>
            </a:pPr>
            <a:r>
              <a:rPr lang="en-GB" sz="2800" b="1" i="0" dirty="0">
                <a:effectLst/>
                <a:latin typeface="HP Simplified Hans" panose="020B0500000000000000" pitchFamily="34" charset="-122"/>
                <a:ea typeface="HP Simplified Hans" panose="020B0500000000000000" pitchFamily="34" charset="-122"/>
              </a:rPr>
              <a:t>Conclusion</a:t>
            </a:r>
            <a:endParaRPr lang="en-US" sz="2499" dirty="0">
              <a:solidFill>
                <a:srgbClr val="2E2E2E"/>
              </a:solidFill>
              <a:latin typeface="HP Simplified Hans" panose="020B0500000000000000" pitchFamily="34" charset="-122"/>
              <a:ea typeface="HP Simplified Hans" panose="020B0500000000000000" pitchFamily="34" charset="-122"/>
            </a:endParaRPr>
          </a:p>
        </p:txBody>
      </p:sp>
      <p:sp>
        <p:nvSpPr>
          <p:cNvPr id="8" name="Freeform 8"/>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pic>
        <p:nvPicPr>
          <p:cNvPr id="10" name="Picture 9">
            <a:extLst>
              <a:ext uri="{FF2B5EF4-FFF2-40B4-BE49-F238E27FC236}">
                <a16:creationId xmlns:a16="http://schemas.microsoft.com/office/drawing/2014/main" id="{DC942959-90A7-0086-7765-B5F38C7290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1489" y="3543300"/>
            <a:ext cx="8351162" cy="5567441"/>
          </a:xfrm>
          <a:prstGeom prst="rect">
            <a:avLst/>
          </a:prstGeom>
        </p:spPr>
      </p:pic>
      <p:pic>
        <p:nvPicPr>
          <p:cNvPr id="14" name="Picture 13">
            <a:extLst>
              <a:ext uri="{FF2B5EF4-FFF2-40B4-BE49-F238E27FC236}">
                <a16:creationId xmlns:a16="http://schemas.microsoft.com/office/drawing/2014/main" id="{B45BCE2C-1E6B-166E-EE90-D1A59AA35F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0" y="1879713"/>
            <a:ext cx="2438095" cy="24380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25759">
            <a:off x="7878598" y="2149852"/>
            <a:ext cx="10884489" cy="8846121"/>
          </a:xfrm>
          <a:custGeom>
            <a:avLst/>
            <a:gdLst/>
            <a:ahLst/>
            <a:cxnLst/>
            <a:rect l="l" t="t" r="r" b="b"/>
            <a:pathLst>
              <a:path w="10884489" h="8846121">
                <a:moveTo>
                  <a:pt x="0" y="0"/>
                </a:moveTo>
                <a:lnTo>
                  <a:pt x="10884489" y="0"/>
                </a:lnTo>
                <a:lnTo>
                  <a:pt x="10884489" y="8846120"/>
                </a:lnTo>
                <a:lnTo>
                  <a:pt x="0" y="8846120"/>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028700" y="1626730"/>
            <a:ext cx="11339643" cy="1108765"/>
          </a:xfrm>
          <a:prstGeom prst="rect">
            <a:avLst/>
          </a:prstGeom>
        </p:spPr>
        <p:txBody>
          <a:bodyPr lIns="0" tIns="0" rIns="0" bIns="0" rtlCol="0" anchor="t">
            <a:spAutoFit/>
          </a:bodyPr>
          <a:lstStyle/>
          <a:p>
            <a:pPr>
              <a:lnSpc>
                <a:spcPts val="9000"/>
              </a:lnSpc>
            </a:pPr>
            <a:r>
              <a:rPr lang="en-GB" sz="6600" dirty="0">
                <a:solidFill>
                  <a:srgbClr val="004AAD"/>
                </a:solidFill>
                <a:latin typeface="HP Simplified" panose="020B0604020204020204" pitchFamily="34" charset="0"/>
              </a:rPr>
              <a:t>Introduction</a:t>
            </a:r>
            <a:endParaRPr lang="en-US" sz="6600" dirty="0">
              <a:solidFill>
                <a:srgbClr val="004AAD"/>
              </a:solidFill>
              <a:latin typeface="HP Simplified" panose="020B0604020204020204" pitchFamily="34" charset="0"/>
            </a:endParaRPr>
          </a:p>
        </p:txBody>
      </p:sp>
      <p:sp>
        <p:nvSpPr>
          <p:cNvPr id="4" name="TextBox 4"/>
          <p:cNvSpPr txBox="1"/>
          <p:nvPr/>
        </p:nvSpPr>
        <p:spPr>
          <a:xfrm>
            <a:off x="1028700" y="3468966"/>
            <a:ext cx="6008785" cy="3379323"/>
          </a:xfrm>
          <a:prstGeom prst="rect">
            <a:avLst/>
          </a:prstGeom>
        </p:spPr>
        <p:txBody>
          <a:bodyPr lIns="0" tIns="0" rIns="0" bIns="0" rtlCol="0" anchor="t">
            <a:spAutoFit/>
          </a:bodyPr>
          <a:lstStyle/>
          <a:p>
            <a:pPr marL="342900" indent="-342900">
              <a:lnSpc>
                <a:spcPct val="150000"/>
              </a:lnSpc>
              <a:buFont typeface="Arial" panose="020B0604020202020204" pitchFamily="34" charset="0"/>
              <a:buChar char="•"/>
            </a:pPr>
            <a:r>
              <a:rPr lang="en-GB" sz="2499" dirty="0">
                <a:solidFill>
                  <a:srgbClr val="2E2E2E"/>
                </a:solidFill>
                <a:latin typeface="HP Simplified Hans" panose="020B0500000000000000" pitchFamily="34" charset="-122"/>
                <a:ea typeface="HP Simplified Hans" panose="020B0500000000000000" pitchFamily="34" charset="-122"/>
              </a:rPr>
              <a:t>Overview of Formula 1 and its global popularity.</a:t>
            </a:r>
          </a:p>
          <a:p>
            <a:pPr marL="342900" indent="-342900">
              <a:lnSpc>
                <a:spcPct val="150000"/>
              </a:lnSpc>
              <a:buFont typeface="Arial" panose="020B0604020202020204" pitchFamily="34" charset="0"/>
              <a:buChar char="•"/>
            </a:pPr>
            <a:r>
              <a:rPr lang="en-GB" sz="2499" dirty="0">
                <a:solidFill>
                  <a:srgbClr val="2E2E2E"/>
                </a:solidFill>
                <a:latin typeface="HP Simplified Hans" panose="020B0500000000000000" pitchFamily="34" charset="-122"/>
                <a:ea typeface="HP Simplified Hans" panose="020B0500000000000000" pitchFamily="34" charset="-122"/>
              </a:rPr>
              <a:t>Importance of </a:t>
            </a:r>
            <a:r>
              <a:rPr lang="en-GB" sz="2499" dirty="0" err="1">
                <a:solidFill>
                  <a:srgbClr val="2E2E2E"/>
                </a:solidFill>
                <a:latin typeface="HP Simplified Hans" panose="020B0500000000000000" pitchFamily="34" charset="-122"/>
                <a:ea typeface="HP Simplified Hans" panose="020B0500000000000000" pitchFamily="34" charset="-122"/>
              </a:rPr>
              <a:t>analyzing</a:t>
            </a:r>
            <a:r>
              <a:rPr lang="en-GB" sz="2499" dirty="0">
                <a:solidFill>
                  <a:srgbClr val="2E2E2E"/>
                </a:solidFill>
                <a:latin typeface="HP Simplified Hans" panose="020B0500000000000000" pitchFamily="34" charset="-122"/>
                <a:ea typeface="HP Simplified Hans" panose="020B0500000000000000" pitchFamily="34" charset="-122"/>
              </a:rPr>
              <a:t> driver performance for teams and fans.</a:t>
            </a:r>
          </a:p>
          <a:p>
            <a:pPr marL="342900" indent="-342900">
              <a:lnSpc>
                <a:spcPct val="150000"/>
              </a:lnSpc>
              <a:buFont typeface="Arial" panose="020B0604020202020204" pitchFamily="34" charset="0"/>
              <a:buChar char="•"/>
            </a:pPr>
            <a:r>
              <a:rPr lang="en-GB" sz="2499" dirty="0">
                <a:solidFill>
                  <a:srgbClr val="2E2E2E"/>
                </a:solidFill>
                <a:latin typeface="HP Simplified Hans" panose="020B0500000000000000" pitchFamily="34" charset="-122"/>
                <a:ea typeface="HP Simplified Hans" panose="020B0500000000000000" pitchFamily="34" charset="-122"/>
              </a:rPr>
              <a:t>Key factors that contribute to a driver's performance.</a:t>
            </a:r>
            <a:endParaRPr lang="en-US" sz="2499" dirty="0">
              <a:solidFill>
                <a:srgbClr val="2E2E2E"/>
              </a:solidFill>
              <a:latin typeface="HP Simplified Hans" panose="020B0500000000000000" pitchFamily="34" charset="-122"/>
              <a:ea typeface="HP Simplified Hans" panose="020B0500000000000000" pitchFamily="34" charset="-122"/>
            </a:endParaRPr>
          </a:p>
        </p:txBody>
      </p:sp>
      <p:pic>
        <p:nvPicPr>
          <p:cNvPr id="1026" name="Picture 2" descr="Formula One social media followers and unique website and app users: 2015 – 2021">
            <a:extLst>
              <a:ext uri="{FF2B5EF4-FFF2-40B4-BE49-F238E27FC236}">
                <a16:creationId xmlns:a16="http://schemas.microsoft.com/office/drawing/2014/main" id="{4535DCB0-5763-9F3E-A36B-EAEC0102D3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2476500"/>
            <a:ext cx="10287000" cy="6010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749">
            <a:off x="-5690637" y="-3861861"/>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3" name="Freeform 3"/>
          <p:cNvSpPr/>
          <p:nvPr/>
        </p:nvSpPr>
        <p:spPr>
          <a:xfrm rot="-1799293">
            <a:off x="12170918" y="-745657"/>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28700" y="1368039"/>
            <a:ext cx="7505700" cy="2262927"/>
          </a:xfrm>
          <a:prstGeom prst="rect">
            <a:avLst/>
          </a:prstGeom>
        </p:spPr>
        <p:txBody>
          <a:bodyPr wrap="square" lIns="0" tIns="0" rIns="0" bIns="0" rtlCol="0" anchor="t">
            <a:spAutoFit/>
          </a:bodyPr>
          <a:lstStyle/>
          <a:p>
            <a:pPr>
              <a:lnSpc>
                <a:spcPts val="9000"/>
              </a:lnSpc>
            </a:pPr>
            <a:r>
              <a:rPr lang="en-US" sz="6600" dirty="0">
                <a:solidFill>
                  <a:srgbClr val="004AAD"/>
                </a:solidFill>
                <a:latin typeface="HP Simplified" panose="020B0604020204020204" pitchFamily="34" charset="0"/>
              </a:rPr>
              <a:t>Performance Metrics</a:t>
            </a:r>
          </a:p>
          <a:p>
            <a:pPr>
              <a:lnSpc>
                <a:spcPts val="9000"/>
              </a:lnSpc>
            </a:pPr>
            <a:endParaRPr lang="en-US" sz="6600" dirty="0">
              <a:solidFill>
                <a:srgbClr val="004AAD"/>
              </a:solidFill>
              <a:latin typeface="HP Simplified" panose="020B0604020204020204" pitchFamily="34" charset="0"/>
            </a:endParaRPr>
          </a:p>
        </p:txBody>
      </p:sp>
      <p:sp>
        <p:nvSpPr>
          <p:cNvPr id="7" name="TextBox 7"/>
          <p:cNvSpPr txBox="1"/>
          <p:nvPr/>
        </p:nvSpPr>
        <p:spPr>
          <a:xfrm>
            <a:off x="1028700" y="3651133"/>
            <a:ext cx="6286500" cy="3715825"/>
          </a:xfrm>
          <a:prstGeom prst="rect">
            <a:avLst/>
          </a:prstGeom>
        </p:spPr>
        <p:txBody>
          <a:bodyPr wrap="square" lIns="0" tIns="0" rIns="0" bIns="0" rtlCol="0" anchor="t">
            <a:spAutoFit/>
          </a:bodyPr>
          <a:lstStyle/>
          <a:p>
            <a:pPr>
              <a:lnSpc>
                <a:spcPct val="200000"/>
              </a:lnSpc>
            </a:pPr>
            <a:r>
              <a:rPr lang="en-GB" sz="2499" b="1" dirty="0">
                <a:solidFill>
                  <a:srgbClr val="2E2E2E"/>
                </a:solidFill>
                <a:latin typeface="HP Simplified Hans" panose="020B0500000000000000" pitchFamily="34" charset="-122"/>
                <a:ea typeface="HP Simplified Hans" panose="020B0500000000000000" pitchFamily="34" charset="-122"/>
              </a:rPr>
              <a:t>Key performance metrics: </a:t>
            </a:r>
          </a:p>
          <a:p>
            <a:pPr marL="342900" indent="-342900">
              <a:lnSpc>
                <a:spcPct val="200000"/>
              </a:lnSpc>
              <a:buFont typeface="Arial" panose="020B0604020202020204" pitchFamily="34" charset="0"/>
              <a:buChar char="•"/>
            </a:pPr>
            <a:r>
              <a:rPr lang="en-GB" sz="2499" dirty="0">
                <a:solidFill>
                  <a:srgbClr val="2E2E2E"/>
                </a:solidFill>
                <a:latin typeface="HP Simplified Hans" panose="020B0500000000000000" pitchFamily="34" charset="-122"/>
                <a:ea typeface="HP Simplified Hans" panose="020B0500000000000000" pitchFamily="34" charset="-122"/>
              </a:rPr>
              <a:t>Qualifying position</a:t>
            </a:r>
          </a:p>
          <a:p>
            <a:pPr marL="342900" indent="-342900">
              <a:lnSpc>
                <a:spcPct val="200000"/>
              </a:lnSpc>
              <a:buFont typeface="Arial" panose="020B0604020202020204" pitchFamily="34" charset="0"/>
              <a:buChar char="•"/>
            </a:pPr>
            <a:r>
              <a:rPr lang="en-GB" sz="2499" dirty="0">
                <a:solidFill>
                  <a:srgbClr val="2E2E2E"/>
                </a:solidFill>
                <a:latin typeface="HP Simplified Hans" panose="020B0500000000000000" pitchFamily="34" charset="-122"/>
                <a:ea typeface="HP Simplified Hans" panose="020B0500000000000000" pitchFamily="34" charset="-122"/>
              </a:rPr>
              <a:t>Race results</a:t>
            </a:r>
          </a:p>
          <a:p>
            <a:pPr marL="342900" indent="-342900">
              <a:lnSpc>
                <a:spcPct val="200000"/>
              </a:lnSpc>
              <a:buFont typeface="Arial" panose="020B0604020202020204" pitchFamily="34" charset="0"/>
              <a:buChar char="•"/>
            </a:pPr>
            <a:r>
              <a:rPr lang="en-GB" sz="2499" dirty="0">
                <a:solidFill>
                  <a:srgbClr val="2E2E2E"/>
                </a:solidFill>
                <a:latin typeface="HP Simplified Hans" panose="020B0500000000000000" pitchFamily="34" charset="-122"/>
                <a:ea typeface="HP Simplified Hans" panose="020B0500000000000000" pitchFamily="34" charset="-122"/>
              </a:rPr>
              <a:t>Fastest laps</a:t>
            </a:r>
          </a:p>
          <a:p>
            <a:pPr marL="342900" indent="-342900">
              <a:lnSpc>
                <a:spcPct val="200000"/>
              </a:lnSpc>
              <a:buFont typeface="Arial" panose="020B0604020202020204" pitchFamily="34" charset="0"/>
              <a:buChar char="•"/>
            </a:pPr>
            <a:r>
              <a:rPr lang="en-GB" sz="2499" dirty="0">
                <a:solidFill>
                  <a:srgbClr val="2E2E2E"/>
                </a:solidFill>
                <a:latin typeface="HP Simplified Hans" panose="020B0500000000000000" pitchFamily="34" charset="-122"/>
                <a:ea typeface="HP Simplified Hans" panose="020B0500000000000000" pitchFamily="34" charset="-122"/>
              </a:rPr>
              <a:t>Points earned</a:t>
            </a:r>
          </a:p>
        </p:txBody>
      </p:sp>
      <p:pic>
        <p:nvPicPr>
          <p:cNvPr id="9" name="Picture 8">
            <a:extLst>
              <a:ext uri="{FF2B5EF4-FFF2-40B4-BE49-F238E27FC236}">
                <a16:creationId xmlns:a16="http://schemas.microsoft.com/office/drawing/2014/main" id="{1E31D490-FCAF-53D9-B19B-721CDC5971D5}"/>
              </a:ext>
            </a:extLst>
          </p:cNvPr>
          <p:cNvPicPr>
            <a:picLocks noChangeAspect="1"/>
          </p:cNvPicPr>
          <p:nvPr/>
        </p:nvPicPr>
        <p:blipFill>
          <a:blip r:embed="rId7"/>
          <a:stretch>
            <a:fillRect/>
          </a:stretch>
        </p:blipFill>
        <p:spPr>
          <a:xfrm>
            <a:off x="10668000" y="1329939"/>
            <a:ext cx="5768734" cy="811681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28700" y="1190625"/>
            <a:ext cx="10934700" cy="3417089"/>
          </a:xfrm>
          <a:prstGeom prst="rect">
            <a:avLst/>
          </a:prstGeom>
        </p:spPr>
        <p:txBody>
          <a:bodyPr wrap="square" lIns="0" tIns="0" rIns="0" bIns="0" rtlCol="0" anchor="t">
            <a:spAutoFit/>
          </a:bodyPr>
          <a:lstStyle/>
          <a:p>
            <a:pPr>
              <a:lnSpc>
                <a:spcPts val="9000"/>
              </a:lnSpc>
            </a:pPr>
            <a:r>
              <a:rPr lang="en-GB" sz="6600" dirty="0">
                <a:solidFill>
                  <a:srgbClr val="004AAD"/>
                </a:solidFill>
                <a:latin typeface="HP Simplified" panose="020B0604020204020204" pitchFamily="34" charset="0"/>
              </a:rPr>
              <a:t>Winning Teams Over </a:t>
            </a:r>
          </a:p>
          <a:p>
            <a:pPr>
              <a:lnSpc>
                <a:spcPts val="9000"/>
              </a:lnSpc>
            </a:pPr>
            <a:r>
              <a:rPr lang="en-GB" sz="6600" dirty="0">
                <a:solidFill>
                  <a:srgbClr val="004AAD"/>
                </a:solidFill>
                <a:latin typeface="HP Simplified" panose="020B0604020204020204" pitchFamily="34" charset="0"/>
              </a:rPr>
              <a:t>the Years</a:t>
            </a:r>
          </a:p>
          <a:p>
            <a:pPr>
              <a:lnSpc>
                <a:spcPts val="9000"/>
              </a:lnSpc>
            </a:pPr>
            <a:endParaRPr lang="en-US" sz="6600" dirty="0">
              <a:solidFill>
                <a:srgbClr val="004AAD"/>
              </a:solidFill>
              <a:latin typeface="HP Simplified" panose="020B0604020204020204" pitchFamily="34" charset="0"/>
            </a:endParaRPr>
          </a:p>
        </p:txBody>
      </p:sp>
      <p:sp>
        <p:nvSpPr>
          <p:cNvPr id="7" name="TextBox 7"/>
          <p:cNvSpPr txBox="1"/>
          <p:nvPr/>
        </p:nvSpPr>
        <p:spPr>
          <a:xfrm>
            <a:off x="838200" y="5018366"/>
            <a:ext cx="5915156" cy="3012812"/>
          </a:xfrm>
          <a:prstGeom prst="rect">
            <a:avLst/>
          </a:prstGeom>
        </p:spPr>
        <p:txBody>
          <a:bodyPr wrap="square" lIns="0" tIns="0" rIns="0" bIns="0" rtlCol="0" anchor="t">
            <a:spAutoFit/>
          </a:bodyPr>
          <a:lstStyle/>
          <a:p>
            <a:pPr>
              <a:lnSpc>
                <a:spcPts val="3999"/>
              </a:lnSpc>
            </a:pPr>
            <a:r>
              <a:rPr lang="en-US" sz="2499" dirty="0">
                <a:solidFill>
                  <a:srgbClr val="2E2E2E"/>
                </a:solidFill>
                <a:latin typeface="HP Simplified Hans" panose="020B0500000000000000" pitchFamily="34" charset="-122"/>
                <a:ea typeface="HP Simplified Hans" panose="020B0500000000000000" pitchFamily="34" charset="-122"/>
              </a:rPr>
              <a:t>Significant role of teams' dominance played some Legendary drivers like Michael Schumacher, Niki Lauda, Lewis Hamilton, Sebastian Vettel, Kimi Raikkonen, Fernando Alonso, and of course current champion Max Verstappen. </a:t>
            </a:r>
          </a:p>
        </p:txBody>
      </p:sp>
      <p:sp>
        <p:nvSpPr>
          <p:cNvPr id="8" name="Freeform 8"/>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7">
              <a:alphaModFix amt="50000"/>
              <a:extLst>
                <a:ext uri="{96DAC541-7B7A-43D3-8B79-37D633B846F1}">
                  <asvg:svgBlip xmlns:asvg="http://schemas.microsoft.com/office/drawing/2016/SVG/main" r:embed="rId8"/>
                </a:ext>
              </a:extLst>
            </a:blip>
            <a:stretch>
              <a:fillRect/>
            </a:stretch>
          </a:blipFill>
        </p:spPr>
      </p:sp>
      <p:pic>
        <p:nvPicPr>
          <p:cNvPr id="10" name="Picture 9">
            <a:extLst>
              <a:ext uri="{FF2B5EF4-FFF2-40B4-BE49-F238E27FC236}">
                <a16:creationId xmlns:a16="http://schemas.microsoft.com/office/drawing/2014/main" id="{1DC831AE-8FCA-DA1C-8544-E8338D53DF10}"/>
              </a:ext>
            </a:extLst>
          </p:cNvPr>
          <p:cNvPicPr>
            <a:picLocks noChangeAspect="1"/>
          </p:cNvPicPr>
          <p:nvPr/>
        </p:nvPicPr>
        <p:blipFill>
          <a:blip r:embed="rId9"/>
          <a:stretch>
            <a:fillRect/>
          </a:stretch>
        </p:blipFill>
        <p:spPr>
          <a:xfrm>
            <a:off x="9532236" y="1190625"/>
            <a:ext cx="8314058" cy="871342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028700" y="1190625"/>
            <a:ext cx="8669326" cy="1108765"/>
          </a:xfrm>
          <a:prstGeom prst="rect">
            <a:avLst/>
          </a:prstGeom>
        </p:spPr>
        <p:txBody>
          <a:bodyPr wrap="square" lIns="0" tIns="0" rIns="0" bIns="0" rtlCol="0" anchor="t">
            <a:spAutoFit/>
          </a:bodyPr>
          <a:lstStyle/>
          <a:p>
            <a:pPr>
              <a:lnSpc>
                <a:spcPts val="9000"/>
              </a:lnSpc>
            </a:pPr>
            <a:r>
              <a:rPr lang="en-US" sz="6600" dirty="0">
                <a:solidFill>
                  <a:srgbClr val="004AAD"/>
                </a:solidFill>
                <a:latin typeface="HP Simplified" panose="020B0604020204020204" pitchFamily="34" charset="0"/>
              </a:rPr>
              <a:t>Qualifying Performance</a:t>
            </a:r>
          </a:p>
        </p:txBody>
      </p:sp>
      <p:sp>
        <p:nvSpPr>
          <p:cNvPr id="13" name="TextBox 13"/>
          <p:cNvSpPr txBox="1"/>
          <p:nvPr/>
        </p:nvSpPr>
        <p:spPr>
          <a:xfrm>
            <a:off x="1028700" y="4533900"/>
            <a:ext cx="6543675" cy="2516715"/>
          </a:xfrm>
          <a:prstGeom prst="rect">
            <a:avLst/>
          </a:prstGeom>
        </p:spPr>
        <p:txBody>
          <a:bodyPr lIns="0" tIns="0" rIns="0" bIns="0" rtlCol="0" anchor="t">
            <a:spAutoFit/>
          </a:bodyPr>
          <a:lstStyle/>
          <a:p>
            <a:pPr>
              <a:lnSpc>
                <a:spcPts val="3999"/>
              </a:lnSpc>
            </a:pPr>
            <a:r>
              <a:rPr lang="en-GB" sz="2499" dirty="0">
                <a:solidFill>
                  <a:srgbClr val="2E2E2E"/>
                </a:solidFill>
                <a:latin typeface="HP Simplified Hans" panose="020B0500000000000000" pitchFamily="34" charset="-122"/>
                <a:ea typeface="HP Simplified Hans" panose="020B0500000000000000" pitchFamily="34" charset="-122"/>
              </a:rPr>
              <a:t>Significance of qualifying rounds in determining race starting positions.</a:t>
            </a:r>
          </a:p>
          <a:p>
            <a:pPr>
              <a:lnSpc>
                <a:spcPts val="3999"/>
              </a:lnSpc>
            </a:pPr>
            <a:r>
              <a:rPr lang="en-GB" sz="2499" dirty="0">
                <a:solidFill>
                  <a:srgbClr val="2E2E2E"/>
                </a:solidFill>
                <a:latin typeface="HP Simplified Hans" panose="020B0500000000000000" pitchFamily="34" charset="-122"/>
                <a:ea typeface="HP Simplified Hans" panose="020B0500000000000000" pitchFamily="34" charset="-122"/>
              </a:rPr>
              <a:t>Graphs shows overall statistic of qualifying positions, which has direct correlation with race wins </a:t>
            </a:r>
            <a:endParaRPr lang="en-US" sz="2499" dirty="0">
              <a:solidFill>
                <a:srgbClr val="2E2E2E"/>
              </a:solidFill>
              <a:latin typeface="Montserrat Classic"/>
            </a:endParaRPr>
          </a:p>
        </p:txBody>
      </p:sp>
      <p:sp>
        <p:nvSpPr>
          <p:cNvPr id="14" name="Freeform 14"/>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GB" dirty="0"/>
          </a:p>
        </p:txBody>
      </p:sp>
      <p:pic>
        <p:nvPicPr>
          <p:cNvPr id="4" name="Picture 3">
            <a:extLst>
              <a:ext uri="{FF2B5EF4-FFF2-40B4-BE49-F238E27FC236}">
                <a16:creationId xmlns:a16="http://schemas.microsoft.com/office/drawing/2014/main" id="{B69F96D0-49C2-3917-2A31-6C6BE0E83364}"/>
              </a:ext>
            </a:extLst>
          </p:cNvPr>
          <p:cNvPicPr>
            <a:picLocks noChangeAspect="1"/>
          </p:cNvPicPr>
          <p:nvPr/>
        </p:nvPicPr>
        <p:blipFill>
          <a:blip r:embed="rId7"/>
          <a:stretch>
            <a:fillRect/>
          </a:stretch>
        </p:blipFill>
        <p:spPr>
          <a:xfrm>
            <a:off x="9448800" y="562042"/>
            <a:ext cx="8839200" cy="944211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112" y="673408"/>
            <a:ext cx="12331712" cy="2262927"/>
          </a:xfrm>
          <a:prstGeom prst="rect">
            <a:avLst/>
          </a:prstGeom>
        </p:spPr>
        <p:txBody>
          <a:bodyPr lIns="0" tIns="0" rIns="0" bIns="0" rtlCol="0" anchor="t">
            <a:spAutoFit/>
          </a:bodyPr>
          <a:lstStyle/>
          <a:p>
            <a:pPr>
              <a:lnSpc>
                <a:spcPts val="9000"/>
              </a:lnSpc>
            </a:pPr>
            <a:r>
              <a:rPr lang="en-GB" sz="6600" dirty="0">
                <a:solidFill>
                  <a:srgbClr val="004AAD"/>
                </a:solidFill>
                <a:latin typeface="HP Simplified" panose="020B0604020204020204" pitchFamily="34" charset="0"/>
              </a:rPr>
              <a:t>Drivers' Performance Based on Pole Positions and Wins</a:t>
            </a:r>
            <a:endParaRPr lang="en-US" sz="6600" dirty="0">
              <a:solidFill>
                <a:srgbClr val="004AAD"/>
              </a:solidFill>
              <a:latin typeface="HP Simplified" panose="020B0604020204020204" pitchFamily="34" charset="0"/>
            </a:endParaRPr>
          </a:p>
        </p:txBody>
      </p:sp>
      <p:sp>
        <p:nvSpPr>
          <p:cNvPr id="3" name="TextBox 3"/>
          <p:cNvSpPr txBox="1"/>
          <p:nvPr/>
        </p:nvSpPr>
        <p:spPr>
          <a:xfrm>
            <a:off x="838200" y="4860561"/>
            <a:ext cx="5990272" cy="960969"/>
          </a:xfrm>
          <a:prstGeom prst="rect">
            <a:avLst/>
          </a:prstGeom>
        </p:spPr>
        <p:txBody>
          <a:bodyPr lIns="0" tIns="0" rIns="0" bIns="0" rtlCol="0" anchor="t">
            <a:spAutoFit/>
          </a:bodyPr>
          <a:lstStyle/>
          <a:p>
            <a:pPr>
              <a:lnSpc>
                <a:spcPts val="3999"/>
              </a:lnSpc>
            </a:pPr>
            <a:r>
              <a:rPr lang="en-GB" sz="2499" dirty="0">
                <a:solidFill>
                  <a:srgbClr val="2E2E2E"/>
                </a:solidFill>
                <a:latin typeface="HP Simplified Hans" panose="020B0500000000000000" pitchFamily="34" charset="-122"/>
                <a:ea typeface="HP Simplified Hans" panose="020B0500000000000000" pitchFamily="34" charset="-122"/>
              </a:rPr>
              <a:t>The top drivers based on their number of pole positions and race wins</a:t>
            </a:r>
            <a:endParaRPr lang="en-US" sz="2499" dirty="0">
              <a:solidFill>
                <a:srgbClr val="2E2E2E"/>
              </a:solidFill>
              <a:latin typeface="HP Simplified Hans" panose="020B0500000000000000" pitchFamily="34" charset="-122"/>
              <a:ea typeface="HP Simplified Hans" panose="020B0500000000000000" pitchFamily="34" charset="-122"/>
            </a:endParaRPr>
          </a:p>
        </p:txBody>
      </p:sp>
      <p:sp>
        <p:nvSpPr>
          <p:cNvPr id="30" name="Freeform 30"/>
          <p:cNvSpPr/>
          <p:nvPr/>
        </p:nvSpPr>
        <p:spPr>
          <a:xfrm rot="8243363" flipH="1">
            <a:off x="-1355616" y="7258999"/>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GB" dirty="0"/>
          </a:p>
        </p:txBody>
      </p:sp>
      <p:pic>
        <p:nvPicPr>
          <p:cNvPr id="32" name="Picture 31">
            <a:extLst>
              <a:ext uri="{FF2B5EF4-FFF2-40B4-BE49-F238E27FC236}">
                <a16:creationId xmlns:a16="http://schemas.microsoft.com/office/drawing/2014/main" id="{F2A3C2EC-379C-F059-75E4-CDCBAF312004}"/>
              </a:ext>
            </a:extLst>
          </p:cNvPr>
          <p:cNvPicPr>
            <a:picLocks noChangeAspect="1"/>
          </p:cNvPicPr>
          <p:nvPr/>
        </p:nvPicPr>
        <p:blipFill>
          <a:blip r:embed="rId5"/>
          <a:stretch>
            <a:fillRect/>
          </a:stretch>
        </p:blipFill>
        <p:spPr>
          <a:xfrm>
            <a:off x="7861296" y="2221868"/>
            <a:ext cx="9969504" cy="77110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442591"/>
            <a:ext cx="7598416" cy="1108765"/>
          </a:xfrm>
          <a:prstGeom prst="rect">
            <a:avLst/>
          </a:prstGeom>
        </p:spPr>
        <p:txBody>
          <a:bodyPr lIns="0" tIns="0" rIns="0" bIns="0" rtlCol="0" anchor="t">
            <a:spAutoFit/>
          </a:bodyPr>
          <a:lstStyle/>
          <a:p>
            <a:pPr>
              <a:lnSpc>
                <a:spcPts val="9000"/>
              </a:lnSpc>
            </a:pPr>
            <a:r>
              <a:rPr lang="en-US" sz="6600" dirty="0">
                <a:solidFill>
                  <a:srgbClr val="004AAD"/>
                </a:solidFill>
                <a:latin typeface="HP Simplified" panose="020B0604020204020204" pitchFamily="34" charset="0"/>
              </a:rPr>
              <a:t>Conclusion</a:t>
            </a:r>
          </a:p>
        </p:txBody>
      </p:sp>
      <p:sp>
        <p:nvSpPr>
          <p:cNvPr id="3" name="TextBox 3"/>
          <p:cNvSpPr txBox="1"/>
          <p:nvPr/>
        </p:nvSpPr>
        <p:spPr>
          <a:xfrm>
            <a:off x="1028700" y="4717229"/>
            <a:ext cx="8115300" cy="913583"/>
          </a:xfrm>
          <a:prstGeom prst="rect">
            <a:avLst/>
          </a:prstGeom>
        </p:spPr>
        <p:txBody>
          <a:bodyPr wrap="square" lIns="0" tIns="0" rIns="0" bIns="0" rtlCol="0" anchor="t">
            <a:spAutoFit/>
          </a:bodyPr>
          <a:lstStyle/>
          <a:p>
            <a:pPr marL="342900" indent="-342900">
              <a:lnSpc>
                <a:spcPts val="3840"/>
              </a:lnSpc>
              <a:buFont typeface="Arial" panose="020B0604020202020204" pitchFamily="34" charset="0"/>
              <a:buChar char="•"/>
            </a:pPr>
            <a:r>
              <a:rPr lang="en-GB" sz="2400" dirty="0">
                <a:latin typeface="HP Simplified Hans" panose="020B0500000000000000" pitchFamily="34" charset="-122"/>
                <a:ea typeface="HP Simplified Hans" panose="020B0500000000000000" pitchFamily="34" charset="-122"/>
              </a:rPr>
              <a:t>Driver's success critical metrics and its correlation</a:t>
            </a:r>
          </a:p>
          <a:p>
            <a:pPr marL="342900" indent="-342900">
              <a:lnSpc>
                <a:spcPts val="3840"/>
              </a:lnSpc>
              <a:buFont typeface="Arial" panose="020B0604020202020204" pitchFamily="34" charset="0"/>
              <a:buChar char="•"/>
            </a:pPr>
            <a:r>
              <a:rPr lang="en-GB" sz="2400" dirty="0">
                <a:latin typeface="HP Simplified Hans" panose="020B0500000000000000" pitchFamily="34" charset="-122"/>
                <a:ea typeface="HP Simplified Hans" panose="020B0500000000000000" pitchFamily="34" charset="-122"/>
              </a:rPr>
              <a:t>Future work analysis </a:t>
            </a:r>
          </a:p>
        </p:txBody>
      </p:sp>
      <p:sp>
        <p:nvSpPr>
          <p:cNvPr id="12" name="Freeform 12"/>
          <p:cNvSpPr/>
          <p:nvPr/>
        </p:nvSpPr>
        <p:spPr>
          <a:xfrm rot="3987423" flipH="1">
            <a:off x="12625695" y="7261552"/>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pic>
        <p:nvPicPr>
          <p:cNvPr id="5" name="Picture 4">
            <a:extLst>
              <a:ext uri="{FF2B5EF4-FFF2-40B4-BE49-F238E27FC236}">
                <a16:creationId xmlns:a16="http://schemas.microsoft.com/office/drawing/2014/main" id="{2706C3F1-FE63-467E-523F-3EAA65F4C404}"/>
              </a:ext>
            </a:extLst>
          </p:cNvPr>
          <p:cNvPicPr>
            <a:picLocks noChangeAspect="1"/>
          </p:cNvPicPr>
          <p:nvPr/>
        </p:nvPicPr>
        <p:blipFill>
          <a:blip r:embed="rId5"/>
          <a:stretch>
            <a:fillRect/>
          </a:stretch>
        </p:blipFill>
        <p:spPr>
          <a:xfrm>
            <a:off x="9906000" y="2788058"/>
            <a:ext cx="3338465" cy="3338465"/>
          </a:xfrm>
          <a:prstGeom prst="rect">
            <a:avLst/>
          </a:prstGeom>
        </p:spPr>
      </p:pic>
      <p:pic>
        <p:nvPicPr>
          <p:cNvPr id="2050" name="Picture 2">
            <a:extLst>
              <a:ext uri="{FF2B5EF4-FFF2-40B4-BE49-F238E27FC236}">
                <a16:creationId xmlns:a16="http://schemas.microsoft.com/office/drawing/2014/main" id="{524B8A05-3001-EFB3-40A6-957B7347E77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32182" y="6515100"/>
            <a:ext cx="3086100" cy="8209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2933700"/>
            <a:ext cx="9167258" cy="1493486"/>
          </a:xfrm>
          <a:prstGeom prst="rect">
            <a:avLst/>
          </a:prstGeom>
        </p:spPr>
        <p:txBody>
          <a:bodyPr lIns="0" tIns="0" rIns="0" bIns="0" rtlCol="0" anchor="t">
            <a:spAutoFit/>
          </a:bodyPr>
          <a:lstStyle/>
          <a:p>
            <a:pPr algn="ctr">
              <a:lnSpc>
                <a:spcPts val="13030"/>
              </a:lnSpc>
            </a:pPr>
            <a:r>
              <a:rPr lang="en-US" sz="6600" spc="-443" dirty="0">
                <a:solidFill>
                  <a:srgbClr val="004AAD"/>
                </a:solidFill>
                <a:latin typeface="HP Simplified" panose="020B0604020204020204" pitchFamily="34" charset="0"/>
              </a:rPr>
              <a:t>Thank You!</a:t>
            </a:r>
          </a:p>
        </p:txBody>
      </p:sp>
      <p:sp>
        <p:nvSpPr>
          <p:cNvPr id="6" name="Freeform 6"/>
          <p:cNvSpPr/>
          <p:nvPr/>
        </p:nvSpPr>
        <p:spPr>
          <a:xfrm rot="-1766807">
            <a:off x="10460579" y="2341404"/>
            <a:ext cx="12112141" cy="9843868"/>
          </a:xfrm>
          <a:custGeom>
            <a:avLst/>
            <a:gdLst/>
            <a:ahLst/>
            <a:cxnLst/>
            <a:rect l="l" t="t" r="r" b="b"/>
            <a:pathLst>
              <a:path w="12112141" h="9843868">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pic>
        <p:nvPicPr>
          <p:cNvPr id="3" name="Picture 2">
            <a:extLst>
              <a:ext uri="{FF2B5EF4-FFF2-40B4-BE49-F238E27FC236}">
                <a16:creationId xmlns:a16="http://schemas.microsoft.com/office/drawing/2014/main" id="{86A14ABA-AA6D-2226-D228-BD031CD74315}"/>
              </a:ext>
            </a:extLst>
          </p:cNvPr>
          <p:cNvPicPr>
            <a:picLocks noChangeAspect="1"/>
          </p:cNvPicPr>
          <p:nvPr/>
        </p:nvPicPr>
        <p:blipFill>
          <a:blip r:embed="rId4"/>
          <a:stretch>
            <a:fillRect/>
          </a:stretch>
        </p:blipFill>
        <p:spPr>
          <a:xfrm>
            <a:off x="914400" y="5859815"/>
            <a:ext cx="2971800" cy="2971800"/>
          </a:xfrm>
          <a:prstGeom prst="rect">
            <a:avLst/>
          </a:prstGeom>
        </p:spPr>
      </p:pic>
      <p:pic>
        <p:nvPicPr>
          <p:cNvPr id="4" name="Picture 2">
            <a:extLst>
              <a:ext uri="{FF2B5EF4-FFF2-40B4-BE49-F238E27FC236}">
                <a16:creationId xmlns:a16="http://schemas.microsoft.com/office/drawing/2014/main" id="{9BDB91AC-CABA-6D7D-7950-8E8444280A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2999" y="9104862"/>
            <a:ext cx="2620925" cy="697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1362</TotalTime>
  <Words>898</Words>
  <Application>Microsoft Office PowerPoint</Application>
  <PresentationFormat>Custom</PresentationFormat>
  <Paragraphs>60</Paragraphs>
  <Slides>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Montserrat Classic</vt:lpstr>
      <vt:lpstr>Impact</vt:lpstr>
      <vt:lpstr>HP Simplified Hans</vt:lpstr>
      <vt:lpstr>HP Simplified</vt:lpstr>
      <vt:lpstr>Symbol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Timur Mukashev</cp:lastModifiedBy>
  <cp:revision>12</cp:revision>
  <dcterms:created xsi:type="dcterms:W3CDTF">2006-08-16T00:00:00Z</dcterms:created>
  <dcterms:modified xsi:type="dcterms:W3CDTF">2023-08-17T05:45:17Z</dcterms:modified>
  <dc:identifier>DAFrqTn6EI4</dc:identifier>
</cp:coreProperties>
</file>